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7" r:id="rId6"/>
    <p:sldId id="262" r:id="rId7"/>
    <p:sldId id="264" r:id="rId8"/>
    <p:sldId id="280" r:id="rId9"/>
    <p:sldId id="263" r:id="rId10"/>
    <p:sldId id="270" r:id="rId11"/>
    <p:sldId id="276" r:id="rId12"/>
    <p:sldId id="275" r:id="rId13"/>
    <p:sldId id="281" r:id="rId14"/>
    <p:sldId id="278" r:id="rId15"/>
    <p:sldId id="27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507930-DFAF-4C61-9AE9-B33F4E6FB5A0}" v="7" dt="2024-10-02T11:19:59.4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85" d="100"/>
          <a:sy n="85" d="100"/>
        </p:scale>
        <p:origin x="80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9B3372-74CF-4E21-A4D4-286B22AA5A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3762BE-D43C-49F5-99A5-BF49C69592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5766F-5EC0-4797-B4D1-777FCB005B11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9E452-9BCA-4AF5-9A9C-233BF410EA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F9F63-CE4F-44E2-A07D-7E654DE9F5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AC76B-F5B1-4D6E-BACD-2A80744AC9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45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4B5EC-152C-4627-80C0-63B10D5574EF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EE60E-651F-40CC-AD73-C00F10CE4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41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5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28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54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5272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605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6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5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0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0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7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1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054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2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14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0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25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87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uskotodevski@gmail.com" TargetMode="External"/><Relationship Id="rId2" Type="http://schemas.openxmlformats.org/officeDocument/2006/relationships/hyperlink" Target="https://www.linkedin.com/in/dushko-todevski-9357405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webstore.google.com/search/mendeley?hl=en-US&amp;utm_source=ext_sidebar" TargetMode="External"/><Relationship Id="rId2" Type="http://schemas.openxmlformats.org/officeDocument/2006/relationships/hyperlink" Target="https://github.com/duskotodevski/PowerBI_Orange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endeley.com/reference-management/mendeley-cite" TargetMode="External"/><Relationship Id="rId4" Type="http://schemas.openxmlformats.org/officeDocument/2006/relationships/hyperlink" Target="https://www.mendeley.com/download-reference-manager/windows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rangedatamining.com/download/#windows" TargetMode="External"/><Relationship Id="rId2" Type="http://schemas.openxmlformats.org/officeDocument/2006/relationships/hyperlink" Target="https://powerbi.microsoft.com/en-au/desktop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rangedatamining.com/doc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000" b="0" i="0" dirty="0">
                <a:effectLst/>
                <a:latin typeface="docs-Roboto"/>
              </a:rPr>
              <a:t>ВЕШТАЧКАТА ВЕШТАЧКАТА И ДЕЛОВНА ИНТЕЛЕГЕНЦИЈА И АКАДЕМСКИТЕ ИСТРАЖУВАЊА - ПРАКТИЧНИ АСПЕКТИИ</a:t>
            </a:r>
            <a:endParaRPr lang="en-US" sz="3000" dirty="0">
              <a:latin typeface="Rockwell" panose="020606030202050204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78725B-6E40-4D82-B375-7831D81C29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pPr algn="ctr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02.10.2024</a:t>
            </a:r>
          </a:p>
          <a:p>
            <a:pPr algn="ctr"/>
            <a:r>
              <a:rPr lang="en-US" sz="24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Dushko</a:t>
            </a:r>
            <a:r>
              <a:rPr lang="en-US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Todevski</a:t>
            </a:r>
            <a:endParaRPr lang="en-US" sz="24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https://www.linkedin.com/in/dushko-todevski-9357405/</a:t>
            </a:r>
            <a:endParaRPr lang="en-US" sz="24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duskotodevski@gmail.com</a:t>
            </a:r>
            <a:endParaRPr lang="en-US" sz="24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+38975405305</a:t>
            </a:r>
          </a:p>
          <a:p>
            <a:pPr algn="ctr"/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8A72ACDF-75CB-77D9-4A74-74B6A7FC3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878" y="6384916"/>
            <a:ext cx="1286243" cy="30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5A84-C449-DAB7-CE19-CB0E5F6D0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</a:rPr>
              <a:t>Download files </a:t>
            </a:r>
            <a:r>
              <a:rPr lang="en-US">
                <a:latin typeface="Roboto" panose="02000000000000000000" pitchFamily="2" charset="0"/>
              </a:rPr>
              <a:t>and links</a:t>
            </a:r>
            <a:endParaRPr lang="mk-M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D2A64-268F-93BF-3213-1C0C28EDA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5698" y="2097088"/>
            <a:ext cx="7267802" cy="11795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>
                <a:hlinkClick r:id="rId2"/>
              </a:rPr>
              <a:t>https://github.com/duskotodevski/PowerBI_Orange3</a:t>
            </a:r>
            <a:endParaRPr lang="en-US" sz="2500" dirty="0"/>
          </a:p>
          <a:p>
            <a:pPr marL="0" indent="0">
              <a:buNone/>
            </a:pPr>
            <a:r>
              <a:rPr lang="en-US" sz="2500" dirty="0"/>
              <a:t>Mendeley</a:t>
            </a:r>
            <a:endParaRPr lang="mk-MK" sz="2500" dirty="0">
              <a:hlinkClick r:id="rId3"/>
            </a:endParaRPr>
          </a:p>
          <a:p>
            <a:pPr marL="0" indent="0">
              <a:buNone/>
            </a:pPr>
            <a:r>
              <a:rPr lang="en-US" sz="2500" dirty="0">
                <a:hlinkClick r:id="rId3"/>
              </a:rPr>
              <a:t>https://chromewebstore.google.com/search/mendeley?hl=en-US&amp;utm_source=ext_sidebar</a:t>
            </a:r>
            <a:br>
              <a:rPr lang="en-US" sz="2500" dirty="0"/>
            </a:br>
            <a:r>
              <a:rPr lang="en-US" sz="2500" dirty="0">
                <a:hlinkClick r:id="rId4"/>
              </a:rPr>
              <a:t>https://www.mendeley.com/download-reference-manager/windows</a:t>
            </a:r>
            <a:br>
              <a:rPr lang="en-US" sz="2500" dirty="0"/>
            </a:br>
            <a:r>
              <a:rPr lang="en-US" sz="2500" dirty="0">
                <a:hlinkClick r:id="rId5"/>
              </a:rPr>
              <a:t>https://www.mendeley.com/reference-management/mendeley-cite</a:t>
            </a:r>
            <a:endParaRPr lang="mk-MK" sz="2500" dirty="0"/>
          </a:p>
        </p:txBody>
      </p:sp>
    </p:spTree>
    <p:extLst>
      <p:ext uri="{BB962C8B-B14F-4D97-AF65-F5344CB8AC3E}">
        <p14:creationId xmlns:p14="http://schemas.microsoft.com/office/powerpoint/2010/main" val="1462906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5A84-C449-DAB7-CE19-CB0E5F6D0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377" y="2584988"/>
            <a:ext cx="5430094" cy="1478570"/>
          </a:xfrm>
        </p:spPr>
        <p:txBody>
          <a:bodyPr/>
          <a:lstStyle/>
          <a:p>
            <a:r>
              <a:rPr lang="mk-MK" dirty="0"/>
              <a:t>Прашања и одговори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D2A64-268F-93BF-3213-1C0C28EDA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0244" y="2749480"/>
            <a:ext cx="2155833" cy="57479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en-US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597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5A84-C449-DAB7-CE19-CB0E5F6D0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4741" y="2940908"/>
            <a:ext cx="6822517" cy="1478570"/>
          </a:xfrm>
        </p:spPr>
        <p:txBody>
          <a:bodyPr/>
          <a:lstStyle/>
          <a:p>
            <a:r>
              <a:rPr lang="mk-MK" dirty="0"/>
              <a:t>БЛАГОДАРАМ НА ВНИМАНИЕТО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D2A64-268F-93BF-3213-1C0C28EDA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0244" y="2749480"/>
            <a:ext cx="2155833" cy="57479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en-US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770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5A84-C449-DAB7-CE19-CB0E5F6D0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4228" y="427395"/>
            <a:ext cx="4474792" cy="1478570"/>
          </a:xfrm>
        </p:spPr>
        <p:txBody>
          <a:bodyPr/>
          <a:lstStyle/>
          <a:p>
            <a:r>
              <a:rPr lang="en-US" b="0" i="0" dirty="0" err="1">
                <a:effectLst/>
                <a:latin typeface="Roboto" panose="02000000000000000000" pitchFamily="2" charset="0"/>
              </a:rPr>
              <a:t>Dushko</a:t>
            </a:r>
            <a:r>
              <a:rPr lang="en-US" b="0" i="0" dirty="0"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Todevski</a:t>
            </a:r>
            <a:endParaRPr lang="mk-M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D2A64-268F-93BF-3213-1C0C28EDA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="0" i="0" dirty="0">
              <a:effectLst/>
              <a:latin typeface="Roboto" panose="02000000000000000000" pitchFamily="2" charset="0"/>
            </a:endParaRPr>
          </a:p>
          <a:p>
            <a:endParaRPr lang="mk-MK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594D05-3AEC-03BF-1656-A96A5440F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6705" y="556201"/>
            <a:ext cx="3288581" cy="58283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B0C26B-412F-A5C2-D3B5-BA6B9B3C5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83" y="1215816"/>
            <a:ext cx="3599918" cy="26822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92751C-88BA-7227-17C2-57314E81A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730" y="1905965"/>
            <a:ext cx="4279361" cy="488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872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5A84-C449-DAB7-CE19-CB0E5F6D0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dirty="0">
                <a:latin typeface="Roboto" panose="02000000000000000000" pitchFamily="2" charset="0"/>
              </a:rPr>
              <a:t>ЦЕЛИ</a:t>
            </a:r>
            <a:endParaRPr lang="mk-M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D2A64-268F-93BF-3213-1C0C28EDA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2" y="2097088"/>
            <a:ext cx="5953124" cy="3541714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mk-MK" dirty="0"/>
              <a:t>Практични аспекти на вештачка и деловна интелигенција со </a:t>
            </a:r>
            <a:r>
              <a:rPr lang="en-US" dirty="0"/>
              <a:t>Orange3</a:t>
            </a:r>
            <a:endParaRPr lang="mk-MK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mk-MK" dirty="0"/>
              <a:t>Практични аспекти на вештачка и деловна интелигенција со </a:t>
            </a:r>
            <a:r>
              <a:rPr lang="en-US" dirty="0" err="1"/>
              <a:t>PowerBI</a:t>
            </a: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3505057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5A84-C449-DAB7-CE19-CB0E5F6D0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dirty="0">
                <a:latin typeface="Roboto" panose="02000000000000000000" pitchFamily="2" charset="0"/>
              </a:rPr>
              <a:t>Што е деловна интелигенција?</a:t>
            </a:r>
            <a:endParaRPr lang="mk-M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47B1E-4295-4B59-3886-8B16EBB8A1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8625" y="3081033"/>
            <a:ext cx="6790771" cy="266333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780928-A496-DADC-0823-AAAFF0ED3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9396" y="1914173"/>
            <a:ext cx="336232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28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5A84-C449-DAB7-CE19-CB0E5F6D0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dirty="0">
                <a:latin typeface="Roboto" panose="02000000000000000000" pitchFamily="2" charset="0"/>
              </a:rPr>
              <a:t>Што е вештачка интелигенција?</a:t>
            </a:r>
            <a:endParaRPr lang="mk-M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460658-D0F6-7DEC-C3DB-7F68C4B0D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1777" y="2131796"/>
            <a:ext cx="1495634" cy="4572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90752D-7165-2B36-27EC-707A49501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669" y="2829642"/>
            <a:ext cx="9098662" cy="260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48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5A84-C449-DAB7-CE19-CB0E5F6D0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b="0" i="0" dirty="0">
                <a:effectLst/>
                <a:latin typeface="Roboto" panose="02000000000000000000" pitchFamily="2" charset="0"/>
              </a:rPr>
              <a:t>Што е машинско учење?</a:t>
            </a:r>
            <a:endParaRPr lang="mk-M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19D794-529C-1F43-3D07-FB3425AC6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459" y="3151506"/>
            <a:ext cx="8505825" cy="129540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76F6C2C-1F42-36B0-815D-35EDFE377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552" y="717823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5A84-C449-DAB7-CE19-CB0E5F6D0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b="0" i="0" dirty="0">
                <a:effectLst/>
                <a:latin typeface="Roboto" panose="02000000000000000000" pitchFamily="2" charset="0"/>
              </a:rPr>
              <a:t>цитати</a:t>
            </a:r>
            <a:endParaRPr lang="mk-M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D2A64-268F-93BF-3213-1C0C28EDA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“Maybe stories are just data with a soul.”</a:t>
            </a:r>
          </a:p>
          <a:p>
            <a:pPr marL="0" indent="0">
              <a:buNone/>
            </a:pPr>
            <a:r>
              <a:rPr lang="en-US" dirty="0"/>
              <a:t>— </a:t>
            </a:r>
            <a:r>
              <a:rPr lang="en-US" dirty="0" err="1"/>
              <a:t>Brené</a:t>
            </a:r>
            <a:r>
              <a:rPr lang="en-US" dirty="0"/>
              <a:t> Brown</a:t>
            </a:r>
          </a:p>
          <a:p>
            <a:pPr marL="0" indent="0">
              <a:buNone/>
            </a:pPr>
            <a:r>
              <a:rPr lang="en-US" dirty="0"/>
              <a:t>“The goal is to turn data into information, and information into insight.”</a:t>
            </a:r>
          </a:p>
          <a:p>
            <a:pPr marL="0" indent="0">
              <a:buNone/>
            </a:pPr>
            <a:r>
              <a:rPr lang="en-US" dirty="0"/>
              <a:t>— Carly Fiorina</a:t>
            </a:r>
          </a:p>
          <a:p>
            <a:pPr marL="0" indent="0">
              <a:buNone/>
            </a:pPr>
            <a:r>
              <a:rPr lang="en-US" dirty="0"/>
              <a:t>“Data are becoming the new raw material of business.”</a:t>
            </a:r>
          </a:p>
          <a:p>
            <a:pPr marL="0" indent="0">
              <a:buNone/>
            </a:pPr>
            <a:r>
              <a:rPr lang="en-US" dirty="0"/>
              <a:t>— Craig Mundie</a:t>
            </a:r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3835574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5A84-C449-DAB7-CE19-CB0E5F6D0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299" y="1543804"/>
            <a:ext cx="9905998" cy="1478570"/>
          </a:xfrm>
        </p:spPr>
        <p:txBody>
          <a:bodyPr/>
          <a:lstStyle/>
          <a:p>
            <a:r>
              <a:rPr lang="mk-MK" dirty="0">
                <a:latin typeface="Roboto" panose="02000000000000000000" pitchFamily="2" charset="0"/>
              </a:rPr>
              <a:t>перспективи</a:t>
            </a:r>
            <a:endParaRPr lang="mk-MK" dirty="0"/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E7FB6894-CE89-C481-A473-8C13EF99BB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7885" r="18716"/>
          <a:stretch/>
        </p:blipFill>
        <p:spPr>
          <a:xfrm>
            <a:off x="3820887" y="0"/>
            <a:ext cx="79808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29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5A84-C449-DAB7-CE19-CB0E5F6D0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Power BI and orange</a:t>
            </a:r>
            <a:endParaRPr lang="mk-M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D2A64-268F-93BF-3213-1C0C28EDA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244145"/>
          </a:xfrm>
        </p:spPr>
        <p:txBody>
          <a:bodyPr>
            <a:normAutofit/>
          </a:bodyPr>
          <a:lstStyle/>
          <a:p>
            <a:r>
              <a:rPr lang="en-US" dirty="0"/>
              <a:t>Download Power BI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https://powerbi.microsoft.com/en-au/desktop/</a:t>
            </a:r>
            <a:endParaRPr lang="en-US" dirty="0"/>
          </a:p>
          <a:p>
            <a:pPr lvl="1"/>
            <a:r>
              <a:rPr lang="mk-MK" dirty="0"/>
              <a:t>Зошто</a:t>
            </a:r>
            <a:r>
              <a:rPr lang="en-US" dirty="0"/>
              <a:t> Power BI?</a:t>
            </a:r>
          </a:p>
          <a:p>
            <a:pPr lvl="1"/>
            <a:r>
              <a:rPr lang="en-US" dirty="0"/>
              <a:t> </a:t>
            </a:r>
            <a:r>
              <a:rPr lang="mk-MK" dirty="0"/>
              <a:t>Документација</a:t>
            </a:r>
            <a:r>
              <a:rPr lang="en-US" dirty="0"/>
              <a:t> https://docs.microsoft.com/en-au/power-bi/</a:t>
            </a:r>
          </a:p>
          <a:p>
            <a:r>
              <a:rPr lang="en-US" dirty="0"/>
              <a:t>  Download Orange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https://orangedatamining.com/download/#windows</a:t>
            </a:r>
            <a:endParaRPr lang="en-US" dirty="0"/>
          </a:p>
          <a:p>
            <a:pPr lvl="1"/>
            <a:r>
              <a:rPr lang="mk-MK" dirty="0"/>
              <a:t>Зошто</a:t>
            </a:r>
            <a:r>
              <a:rPr lang="en-US" dirty="0"/>
              <a:t> orange</a:t>
            </a:r>
          </a:p>
          <a:p>
            <a:pPr lvl="1"/>
            <a:r>
              <a:rPr lang="mk-MK" dirty="0"/>
              <a:t>Документација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https://orangedatamining.com/docs/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20085298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7815013_Problem-solution cycle_RVA_v3" id="{20834410-FC37-46AC-ACB7-FB202F8C4BA9}" vid="{1ED24379-BFF7-4E2F-B7EC-A47C906E21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7C0B241-13E5-418D-8920-D23491E2D2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866CFD-F94E-4AE5-ACEA-86FEC0F48A1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579702B-25C7-40D7-9E29-7686B11A966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Problemsolution cycle </Template>
  <TotalTime>6111</TotalTime>
  <Words>245</Words>
  <Application>Microsoft Office PowerPoint</Application>
  <PresentationFormat>Widescreen</PresentationFormat>
  <Paragraphs>36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docs-Roboto</vt:lpstr>
      <vt:lpstr>Roboto</vt:lpstr>
      <vt:lpstr>Rockwell</vt:lpstr>
      <vt:lpstr>Tahoma</vt:lpstr>
      <vt:lpstr>Tw Cen MT</vt:lpstr>
      <vt:lpstr>Circuit</vt:lpstr>
      <vt:lpstr>ВЕШТАЧКАТА ВЕШТАЧКАТА И ДЕЛОВНА ИНТЕЛЕГЕНЦИЈА И АКАДЕМСКИТЕ ИСТРАЖУВАЊА - ПРАКТИЧНИ АСПЕКТИИ</vt:lpstr>
      <vt:lpstr>Dushko Todevski</vt:lpstr>
      <vt:lpstr>ЦЕЛИ</vt:lpstr>
      <vt:lpstr>Што е деловна интелигенција?</vt:lpstr>
      <vt:lpstr>Што е вештачка интелигенција?</vt:lpstr>
      <vt:lpstr>Што е машинско учење?</vt:lpstr>
      <vt:lpstr>цитати</vt:lpstr>
      <vt:lpstr>перспективи</vt:lpstr>
      <vt:lpstr>Power BI and orange</vt:lpstr>
      <vt:lpstr>Download files and links</vt:lpstr>
      <vt:lpstr>Прашања и одговори</vt:lpstr>
      <vt:lpstr>БЛАГОДАРАМ НА ВНИМАНИЕТО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&lt;insert problem Title&gt;</dc:title>
  <dc:creator>D T</dc:creator>
  <cp:lastModifiedBy>Dushko Todevski</cp:lastModifiedBy>
  <cp:revision>23</cp:revision>
  <dcterms:created xsi:type="dcterms:W3CDTF">2022-05-16T11:59:32Z</dcterms:created>
  <dcterms:modified xsi:type="dcterms:W3CDTF">2024-10-02T19:01:41Z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